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3T02:04:48.0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0 252,'1993'0,"-1944"-3,0-1,60-14,-55 7,75-3,307 14,28 0,-412-5,0-2,94-27,-93 21,1 4,0 2,0 2,1 3,70 7,0-2,42-3,185-23,70-8,4 33,-152 1,-195-3,176-5,-206 1,0-2,-1-2,58-18,-74 18,1 1,-1 1,59-2,102 9,-70 2,960-3,-1062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08:33:38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0,'26'1,"0"1,0 1,-1 2,35 9,97 41,-104-34,109 28,-82-33,130 22,-85-15,-84-13,1-2,45 2,39-9,-92-1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08:33:39.6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1,'1114'0,"-1046"3,0 4,94 21,78 8,-192-30,63 14,-68-10,86 7,-65-12,70 16,-79-11,-1-3,73 2,124-11,-230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31T08:33:40.7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3,'280'-3,"296"7,-255 23,-203-18,148 6,-221-13,56 9,24 1,-102-11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6B5C-1B56-D5E3-8473-22E021795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98FE0-6D4C-39F0-C0C3-DA32497D1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CA4AE-50E0-6080-327F-59F0FA7A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5F7E7-DDAB-62E1-E4CD-1E843B38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79084-680C-C3B4-BA58-8CA22B800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6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5D32-F687-C0D1-0EAE-5F5B45C9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E6746-C1F8-C55A-5D1A-E192CAF28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F892A-01CB-4BFB-1352-6259AB730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F0E99-8A56-D343-9B48-5050F836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A47C-5E2E-4EA4-7B84-DB2B8324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5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7878F-1F47-1027-6761-8F006C8D7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A061C-5D88-E07A-D047-49EA1A4D2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7DDF-B1C2-8F24-D4F8-4EC680BEC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C347-B80F-E327-7E23-6EBB0A6D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DEE8D-64DC-6F56-D18A-BD199213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84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2C89-251E-E872-CCF7-4C748F65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2EF5A-FB35-C6B7-D7C7-7B1332BF7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58F91-B995-7566-AFE2-C7A99D3DE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CBEB1-D125-35A0-F877-09316E96F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41FAF-C492-89B7-1A09-07A04A085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41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A2F23-6821-5BE5-1618-ECB5884F8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C60B2-1D68-EA4D-9213-F94C7A88D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08D85-8A9D-B0A4-1102-626781A8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63152-95EB-A740-4D34-5D8C96EB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F14DF-422F-72E6-1584-A144C446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6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1087-F9D5-86C4-152C-07611AFC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AAA95-BB88-DC04-D9B1-7E6B73007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0F6BB-46BA-024C-CF9B-3E589A171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0717D-3C6F-39CB-9901-250F9280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C722C-DE01-4156-E058-DD8403AD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85BB2-98E7-097C-85BE-BF7DF976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1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ABB6-78EC-241A-ECAC-9F38D425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AFE6D-17FA-F059-D257-FF8EA069E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9CEF-2D30-4BC7-B04C-89B8B0C1E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6A0D72-5990-836E-870E-A5F334250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12495-3F60-C84F-148A-348BF6984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99EC3C-C780-CF91-2A2F-A0FFF4B5B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73351-5072-5003-7506-4D11FD5C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ADC3F-353D-B1C8-93E0-4CB82BF6E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FB6C-E9A6-8F20-6A42-8649C133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6E5ED-A98A-9ACF-2CE4-B29D57F2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2D3EE-98CC-DAEB-E4A7-65EE9954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05157-85DA-3B62-68B8-9475B49E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5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36692-470E-8E22-5D96-567DD42D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8293E-2C73-9164-796B-37F6FC81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C0C0E-05E3-D608-29B3-00AFB894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7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648C-0BAB-407C-2891-027478B0D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B85C-11DC-999C-D95F-09C89BA57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D881A-CEAA-8667-0792-F2F85E652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26D05-0020-10E8-5DF3-50366E12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8C30C-C026-B666-F146-5FC0D228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677F3-5853-FAEB-52DC-2310BF79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0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0C03-0EA8-2B7D-08DC-69BB9428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AB63-2954-D183-A0FB-7525A3B5A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2F0F8-7DC8-8D62-59BD-CB2512BB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0D78D-EA42-1F17-C9B3-4A9D3B72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3D236-DA13-9A6E-E5AB-0D19FE59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73962-3EE1-60E9-0671-65792AA4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042C53-F59D-BEAB-3A20-9688A4A06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49179-40BB-42C5-5DFF-8E6099E5D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8BA23-D081-04C4-B4B6-4DFB4AE05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EE29E-C0B9-4D81-979E-9C8D2AE699EA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32F4E-C328-E0B8-2344-12C9E533A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E18C5-C772-3D6C-AC7D-53C298980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76F58-7A67-43D5-8884-14698099C1B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0A3DB-8B49-9D1F-3348-2E4D95BD7F9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0FBAD-C964-8FAC-C7E5-F61A04A7511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116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6679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69" r:id="rId4"/>
    <p:sldLayoutId id="2147483673" r:id="rId5"/>
    <p:sldLayoutId id="2147483671" r:id="rId6"/>
    <p:sldLayoutId id="2147483661" r:id="rId7"/>
    <p:sldLayoutId id="2147483672" r:id="rId8"/>
    <p:sldLayoutId id="2147483670" r:id="rId9"/>
    <p:sldLayoutId id="2147483664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30ACCA-8C22-5FCD-7375-97FC473BF08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D7326-C53D-B2AF-CC78-7F52AD6952D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11620"/>
            <a:ext cx="1341438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6" r:id="rId2"/>
    <p:sldLayoutId id="2147483654" r:id="rId3"/>
    <p:sldLayoutId id="2147483657" r:id="rId4"/>
    <p:sldLayoutId id="2147483666" r:id="rId5"/>
    <p:sldLayoutId id="2147483662" r:id="rId6"/>
    <p:sldLayoutId id="2147483663" r:id="rId7"/>
    <p:sldLayoutId id="2147483652" r:id="rId8"/>
    <p:sldLayoutId id="2147483653" r:id="rId9"/>
    <p:sldLayoutId id="2147483658" r:id="rId10"/>
    <p:sldLayoutId id="2147483651" r:id="rId11"/>
    <p:sldLayoutId id="2147483650" r:id="rId12"/>
    <p:sldLayoutId id="2147483655" r:id="rId13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3.xml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customXml" Target="../ink/ink2.xml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2FF59-A838-F7AD-FCAD-575C6A11D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FFD6A-8ED4-C61D-5F10-B09F9B552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0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36921-264F-2D7F-F8C2-1B23162E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50DEC5-7377-81CA-F362-4C5AC7E961CD}"/>
              </a:ext>
            </a:extLst>
          </p:cNvPr>
          <p:cNvSpPr/>
          <p:nvPr/>
        </p:nvSpPr>
        <p:spPr>
          <a:xfrm>
            <a:off x="2007459" y="214833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Open .001 file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6DEB3FB-AD79-3191-E2B7-E8E9288C82F4}"/>
              </a:ext>
            </a:extLst>
          </p:cNvPr>
          <p:cNvSpPr/>
          <p:nvPr/>
        </p:nvSpPr>
        <p:spPr>
          <a:xfrm>
            <a:off x="2146176" y="905462"/>
            <a:ext cx="1189608" cy="479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EC786B2-D22E-D88B-48FC-3ED00411A316}"/>
              </a:ext>
            </a:extLst>
          </p:cNvPr>
          <p:cNvSpPr/>
          <p:nvPr/>
        </p:nvSpPr>
        <p:spPr>
          <a:xfrm>
            <a:off x="2545669" y="146475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A06552F-E4C7-FB2C-11FC-22745C671E26}"/>
              </a:ext>
            </a:extLst>
          </p:cNvPr>
          <p:cNvSpPr/>
          <p:nvPr/>
        </p:nvSpPr>
        <p:spPr>
          <a:xfrm>
            <a:off x="2007459" y="3391212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Extract file info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260A5BF4-BC6C-B654-71A1-862A7ADCA637}"/>
              </a:ext>
            </a:extLst>
          </p:cNvPr>
          <p:cNvSpPr/>
          <p:nvPr/>
        </p:nvSpPr>
        <p:spPr>
          <a:xfrm>
            <a:off x="2545669" y="2707631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7CC5BD3-EBA1-18A3-7175-0F35FA88196A}"/>
              </a:ext>
            </a:extLst>
          </p:cNvPr>
          <p:cNvSpPr/>
          <p:nvPr/>
        </p:nvSpPr>
        <p:spPr>
          <a:xfrm>
            <a:off x="2007459" y="463408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Find ‘Line’</a:t>
            </a: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A00C126B-C688-30AC-59FC-DB363B2A6F20}"/>
              </a:ext>
            </a:extLst>
          </p:cNvPr>
          <p:cNvSpPr/>
          <p:nvPr/>
        </p:nvSpPr>
        <p:spPr>
          <a:xfrm>
            <a:off x="2545669" y="395050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8CF51F-1EC1-A159-9FF9-707E3C936076}"/>
              </a:ext>
            </a:extLst>
          </p:cNvPr>
          <p:cNvSpPr/>
          <p:nvPr/>
        </p:nvSpPr>
        <p:spPr>
          <a:xfrm>
            <a:off x="2007459" y="5876956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Extract Strip Info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4051D11-F133-4397-7915-ADFB4BEA5753}"/>
              </a:ext>
            </a:extLst>
          </p:cNvPr>
          <p:cNvSpPr/>
          <p:nvPr/>
        </p:nvSpPr>
        <p:spPr>
          <a:xfrm>
            <a:off x="2545669" y="5193375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58C702A2-6FCF-4AF8-A351-1365BA378A95}"/>
              </a:ext>
            </a:extLst>
          </p:cNvPr>
          <p:cNvSpPr/>
          <p:nvPr/>
        </p:nvSpPr>
        <p:spPr>
          <a:xfrm rot="16200000">
            <a:off x="3665735" y="5814812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20971E1-6728-F959-DC31-D54FFFE5013F}"/>
              </a:ext>
            </a:extLst>
          </p:cNvPr>
          <p:cNvSpPr/>
          <p:nvPr/>
        </p:nvSpPr>
        <p:spPr>
          <a:xfrm>
            <a:off x="4205050" y="5876955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Find ‘Line2’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D625A83-D12E-7184-4C6B-5DCDE199AD20}"/>
              </a:ext>
            </a:extLst>
          </p:cNvPr>
          <p:cNvSpPr/>
          <p:nvPr/>
        </p:nvSpPr>
        <p:spPr>
          <a:xfrm rot="10800000">
            <a:off x="4785800" y="5193375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4FFC2C9-8C8A-FB62-8B28-A31CFCCAECD2}"/>
              </a:ext>
            </a:extLst>
          </p:cNvPr>
          <p:cNvSpPr/>
          <p:nvPr/>
        </p:nvSpPr>
        <p:spPr>
          <a:xfrm>
            <a:off x="4205053" y="4634082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Record Data lines</a:t>
            </a:r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AD06A690-7AC1-239E-6E0F-29B45A45ED57}"/>
              </a:ext>
            </a:extLst>
          </p:cNvPr>
          <p:cNvSpPr/>
          <p:nvPr/>
        </p:nvSpPr>
        <p:spPr>
          <a:xfrm rot="10800000">
            <a:off x="4785800" y="3990452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45DD6BC-FC5A-ED4B-5B88-F80E92DB34A8}"/>
              </a:ext>
            </a:extLst>
          </p:cNvPr>
          <p:cNvSpPr/>
          <p:nvPr/>
        </p:nvSpPr>
        <p:spPr>
          <a:xfrm>
            <a:off x="4205053" y="3431159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Process Data lines</a:t>
            </a: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C84E612C-9864-A84F-C948-A77F2E62D444}"/>
              </a:ext>
            </a:extLst>
          </p:cNvPr>
          <p:cNvSpPr/>
          <p:nvPr/>
        </p:nvSpPr>
        <p:spPr>
          <a:xfrm rot="10800000">
            <a:off x="4785799" y="2745360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75FAAF3-490B-888B-DDC9-14A18F3488A6}"/>
              </a:ext>
            </a:extLst>
          </p:cNvPr>
          <p:cNvSpPr/>
          <p:nvPr/>
        </p:nvSpPr>
        <p:spPr>
          <a:xfrm>
            <a:off x="4205052" y="2186067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Find TIF file</a:t>
            </a: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7A45D30B-853F-7003-3CE6-0EE732FE876F}"/>
              </a:ext>
            </a:extLst>
          </p:cNvPr>
          <p:cNvSpPr/>
          <p:nvPr/>
        </p:nvSpPr>
        <p:spPr>
          <a:xfrm rot="10800000">
            <a:off x="4785798" y="1536887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FD9CBA0-4D98-E403-8824-892C209F9384}"/>
              </a:ext>
            </a:extLst>
          </p:cNvPr>
          <p:cNvSpPr/>
          <p:nvPr/>
        </p:nvSpPr>
        <p:spPr>
          <a:xfrm>
            <a:off x="4205051" y="977594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Open TIF file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8871FA59-F5F5-C395-D747-60F9A24179C8}"/>
              </a:ext>
            </a:extLst>
          </p:cNvPr>
          <p:cNvSpPr/>
          <p:nvPr/>
        </p:nvSpPr>
        <p:spPr>
          <a:xfrm rot="16200000">
            <a:off x="5821159" y="90102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C953377-AFFC-F7C1-DBF5-79BE1727E78A}"/>
              </a:ext>
            </a:extLst>
          </p:cNvPr>
          <p:cNvSpPr/>
          <p:nvPr/>
        </p:nvSpPr>
        <p:spPr>
          <a:xfrm>
            <a:off x="6403016" y="963169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Separate Images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A7F10E2-B01E-E6B9-26D7-3E66B6692A06}"/>
              </a:ext>
            </a:extLst>
          </p:cNvPr>
          <p:cNvSpPr/>
          <p:nvPr/>
        </p:nvSpPr>
        <p:spPr>
          <a:xfrm>
            <a:off x="6402645" y="2159435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Update data with paths</a:t>
            </a:r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5ECF38E2-B62F-A7D5-D81A-1D96AD8309CC}"/>
              </a:ext>
            </a:extLst>
          </p:cNvPr>
          <p:cNvSpPr/>
          <p:nvPr/>
        </p:nvSpPr>
        <p:spPr>
          <a:xfrm>
            <a:off x="6940855" y="1475854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0BF724F-5536-01BB-DCD8-0E20F452D734}"/>
              </a:ext>
            </a:extLst>
          </p:cNvPr>
          <p:cNvSpPr/>
          <p:nvPr/>
        </p:nvSpPr>
        <p:spPr>
          <a:xfrm>
            <a:off x="6402645" y="3402310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Check for dups</a:t>
            </a:r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09677644-2A7A-35C5-2FFB-972627D9FA9B}"/>
              </a:ext>
            </a:extLst>
          </p:cNvPr>
          <p:cNvSpPr/>
          <p:nvPr/>
        </p:nvSpPr>
        <p:spPr>
          <a:xfrm>
            <a:off x="6940855" y="2718729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C25E53E-89A7-13C5-5010-921F925066E9}"/>
              </a:ext>
            </a:extLst>
          </p:cNvPr>
          <p:cNvSpPr/>
          <p:nvPr/>
        </p:nvSpPr>
        <p:spPr>
          <a:xfrm>
            <a:off x="6402645" y="4645185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Combine CSV data</a:t>
            </a: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FB6029CC-CB10-BCCF-CFE6-48D5F9AF6F1F}"/>
              </a:ext>
            </a:extLst>
          </p:cNvPr>
          <p:cNvSpPr/>
          <p:nvPr/>
        </p:nvSpPr>
        <p:spPr>
          <a:xfrm>
            <a:off x="6940855" y="3961604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4BC2C00F-6087-F88B-92DB-258503B73257}"/>
              </a:ext>
            </a:extLst>
          </p:cNvPr>
          <p:cNvSpPr/>
          <p:nvPr/>
        </p:nvSpPr>
        <p:spPr>
          <a:xfrm>
            <a:off x="8600236" y="5872516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Schedule hourly task</a:t>
            </a:r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01895FB4-C81C-1DC6-3EB2-2D3B8CAAB297}"/>
              </a:ext>
            </a:extLst>
          </p:cNvPr>
          <p:cNvSpPr/>
          <p:nvPr/>
        </p:nvSpPr>
        <p:spPr>
          <a:xfrm>
            <a:off x="6940855" y="5188935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08A79C4E-450A-932E-90C6-FD7352CCC85D}"/>
              </a:ext>
            </a:extLst>
          </p:cNvPr>
          <p:cNvSpPr/>
          <p:nvPr/>
        </p:nvSpPr>
        <p:spPr>
          <a:xfrm rot="16200000">
            <a:off x="8051310" y="5810373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542268A-BBFB-1C9A-566A-CAC445186E97}"/>
              </a:ext>
            </a:extLst>
          </p:cNvPr>
          <p:cNvSpPr/>
          <p:nvPr/>
        </p:nvSpPr>
        <p:spPr>
          <a:xfrm>
            <a:off x="8548459" y="4634082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Watch for new files</a:t>
            </a: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870F8FFD-DE78-1828-79E6-286BA6297AC7}"/>
              </a:ext>
            </a:extLst>
          </p:cNvPr>
          <p:cNvSpPr/>
          <p:nvPr/>
        </p:nvSpPr>
        <p:spPr>
          <a:xfrm rot="10800000">
            <a:off x="9180986" y="5193371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186B00F-1696-4C10-5BC7-910BC0BAE7F9}"/>
              </a:ext>
            </a:extLst>
          </p:cNvPr>
          <p:cNvSpPr/>
          <p:nvPr/>
        </p:nvSpPr>
        <p:spPr>
          <a:xfrm>
            <a:off x="6402645" y="5856972"/>
            <a:ext cx="1467035" cy="4793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Save CSV</a:t>
            </a:r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DEE0CBB9-2ABB-6A55-5233-C24717C8B5C4}"/>
              </a:ext>
            </a:extLst>
          </p:cNvPr>
          <p:cNvSpPr/>
          <p:nvPr/>
        </p:nvSpPr>
        <p:spPr>
          <a:xfrm rot="10800000">
            <a:off x="9180985" y="3950506"/>
            <a:ext cx="390617" cy="6036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361ED82-47DC-81E0-00F3-BA9A26C0EC79}"/>
              </a:ext>
            </a:extLst>
          </p:cNvPr>
          <p:cNvSpPr/>
          <p:nvPr/>
        </p:nvSpPr>
        <p:spPr>
          <a:xfrm rot="5400000">
            <a:off x="3954933" y="-2429649"/>
            <a:ext cx="2862643" cy="8370704"/>
          </a:xfrm>
          <a:custGeom>
            <a:avLst/>
            <a:gdLst>
              <a:gd name="connsiteX0" fmla="*/ 0 w 2862643"/>
              <a:gd name="connsiteY0" fmla="*/ 8370703 h 8370704"/>
              <a:gd name="connsiteX1" fmla="*/ 0 w 2862643"/>
              <a:gd name="connsiteY1" fmla="*/ 0 h 8370704"/>
              <a:gd name="connsiteX2" fmla="*/ 2862643 w 2862643"/>
              <a:gd name="connsiteY2" fmla="*/ 0 h 8370704"/>
              <a:gd name="connsiteX3" fmla="*/ 2862643 w 2862643"/>
              <a:gd name="connsiteY3" fmla="*/ 339484 h 8370704"/>
              <a:gd name="connsiteX4" fmla="*/ 339485 w 2862643"/>
              <a:gd name="connsiteY4" fmla="*/ 339484 h 8370704"/>
              <a:gd name="connsiteX5" fmla="*/ 339485 w 2862643"/>
              <a:gd name="connsiteY5" fmla="*/ 8098781 h 8370704"/>
              <a:gd name="connsiteX6" fmla="*/ 1975364 w 2862643"/>
              <a:gd name="connsiteY6" fmla="*/ 8098781 h 8370704"/>
              <a:gd name="connsiteX7" fmla="*/ 1975364 w 2862643"/>
              <a:gd name="connsiteY7" fmla="*/ 7794629 h 8370704"/>
              <a:gd name="connsiteX8" fmla="*/ 1919300 w 2862643"/>
              <a:gd name="connsiteY8" fmla="*/ 7794629 h 8370704"/>
              <a:gd name="connsiteX9" fmla="*/ 2111325 w 2862643"/>
              <a:gd name="connsiteY9" fmla="*/ 7602604 h 8370704"/>
              <a:gd name="connsiteX10" fmla="*/ 2303350 w 2862643"/>
              <a:gd name="connsiteY10" fmla="*/ 7794629 h 8370704"/>
              <a:gd name="connsiteX11" fmla="*/ 2247286 w 2862643"/>
              <a:gd name="connsiteY11" fmla="*/ 7794629 h 8370704"/>
              <a:gd name="connsiteX12" fmla="*/ 2247286 w 2862643"/>
              <a:gd name="connsiteY12" fmla="*/ 8370704 h 8370704"/>
              <a:gd name="connsiteX13" fmla="*/ 46205 w 2862643"/>
              <a:gd name="connsiteY13" fmla="*/ 8370704 h 8370704"/>
              <a:gd name="connsiteX14" fmla="*/ 46205 w 2862643"/>
              <a:gd name="connsiteY14" fmla="*/ 8370703 h 837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62643" h="8370704">
                <a:moveTo>
                  <a:pt x="0" y="8370703"/>
                </a:moveTo>
                <a:lnTo>
                  <a:pt x="0" y="0"/>
                </a:lnTo>
                <a:lnTo>
                  <a:pt x="2862643" y="0"/>
                </a:lnTo>
                <a:lnTo>
                  <a:pt x="2862643" y="339484"/>
                </a:lnTo>
                <a:lnTo>
                  <a:pt x="339485" y="339484"/>
                </a:lnTo>
                <a:lnTo>
                  <a:pt x="339485" y="8098781"/>
                </a:lnTo>
                <a:lnTo>
                  <a:pt x="1975364" y="8098781"/>
                </a:lnTo>
                <a:lnTo>
                  <a:pt x="1975364" y="7794629"/>
                </a:lnTo>
                <a:lnTo>
                  <a:pt x="1919300" y="7794629"/>
                </a:lnTo>
                <a:lnTo>
                  <a:pt x="2111325" y="7602604"/>
                </a:lnTo>
                <a:lnTo>
                  <a:pt x="2303350" y="7794629"/>
                </a:lnTo>
                <a:lnTo>
                  <a:pt x="2247286" y="7794629"/>
                </a:lnTo>
                <a:lnTo>
                  <a:pt x="2247286" y="8370704"/>
                </a:lnTo>
                <a:lnTo>
                  <a:pt x="46205" y="8370704"/>
                </a:lnTo>
                <a:lnTo>
                  <a:pt x="46205" y="8370703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371145-F208-9BC4-4330-A6A7519FBE68}"/>
              </a:ext>
            </a:extLst>
          </p:cNvPr>
          <p:cNvSpPr txBox="1"/>
          <p:nvPr/>
        </p:nvSpPr>
        <p:spPr>
          <a:xfrm>
            <a:off x="242267" y="814753"/>
            <a:ext cx="687668" cy="56323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F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O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W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H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A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R</a:t>
            </a:r>
          </a:p>
          <a:p>
            <a:pPr algn="ctr"/>
            <a:r>
              <a:rPr 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</a:t>
            </a:r>
          </a:p>
        </p:txBody>
      </p:sp>
      <p:sp>
        <p:nvSpPr>
          <p:cNvPr id="82" name="Flowchart: Decision 81">
            <a:extLst>
              <a:ext uri="{FF2B5EF4-FFF2-40B4-BE49-F238E27FC236}">
                <a16:creationId xmlns:a16="http://schemas.microsoft.com/office/drawing/2014/main" id="{B3E177FD-41EC-7999-9E0D-9AAC2B2675D4}"/>
              </a:ext>
            </a:extLst>
          </p:cNvPr>
          <p:cNvSpPr/>
          <p:nvPr/>
        </p:nvSpPr>
        <p:spPr>
          <a:xfrm>
            <a:off x="8538098" y="3241398"/>
            <a:ext cx="1646443" cy="603681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If New File</a:t>
            </a:r>
          </a:p>
        </p:txBody>
      </p:sp>
      <p:sp>
        <p:nvSpPr>
          <p:cNvPr id="83" name="Arrow: Curved Left 82">
            <a:extLst>
              <a:ext uri="{FF2B5EF4-FFF2-40B4-BE49-F238E27FC236}">
                <a16:creationId xmlns:a16="http://schemas.microsoft.com/office/drawing/2014/main" id="{31ACBBEF-F14A-C41D-B4F5-65854C4EE512}"/>
              </a:ext>
            </a:extLst>
          </p:cNvPr>
          <p:cNvSpPr/>
          <p:nvPr/>
        </p:nvSpPr>
        <p:spPr>
          <a:xfrm>
            <a:off x="10271464" y="3429000"/>
            <a:ext cx="687668" cy="159576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7FDD68-3A9D-3E05-0F7D-B242FDC1CF61}"/>
              </a:ext>
            </a:extLst>
          </p:cNvPr>
          <p:cNvSpPr txBox="1"/>
          <p:nvPr/>
        </p:nvSpPr>
        <p:spPr>
          <a:xfrm>
            <a:off x="9703293" y="2745360"/>
            <a:ext cx="83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679F2DB-70D8-FB4A-4591-EE1457213E56}"/>
              </a:ext>
            </a:extLst>
          </p:cNvPr>
          <p:cNvSpPr txBox="1"/>
          <p:nvPr/>
        </p:nvSpPr>
        <p:spPr>
          <a:xfrm>
            <a:off x="11185864" y="4057095"/>
            <a:ext cx="78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27328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07C486-D722-B76A-46FE-4F2D0643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302" b="2"/>
          <a:stretch/>
        </p:blipFill>
        <p:spPr bwMode="auto">
          <a:xfrm>
            <a:off x="6266428" y="2782888"/>
            <a:ext cx="4992567" cy="3436937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12AED-EBF6-71C6-2236-7F4624D7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085" name="Text Placeholder 6">
            <a:extLst>
              <a:ext uri="{FF2B5EF4-FFF2-40B4-BE49-F238E27FC236}">
                <a16:creationId xmlns:a16="http://schemas.microsoft.com/office/drawing/2014/main" id="{D28D360C-6C21-851E-C7B3-9520BD69EC9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/>
          <a:lstStyle/>
          <a:p>
            <a:r>
              <a:rPr lang="en-US" dirty="0"/>
              <a:t>Defect Strip Mapping</a:t>
            </a:r>
          </a:p>
        </p:txBody>
      </p:sp>
      <p:sp>
        <p:nvSpPr>
          <p:cNvPr id="3087" name="Text Placeholder 7">
            <a:extLst>
              <a:ext uri="{FF2B5EF4-FFF2-40B4-BE49-F238E27FC236}">
                <a16:creationId xmlns:a16="http://schemas.microsoft.com/office/drawing/2014/main" id="{EBD74A00-C0F1-715B-583D-64EB8573A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79569" y="2339781"/>
            <a:ext cx="4993148" cy="448769"/>
          </a:xfrm>
        </p:spPr>
        <p:txBody>
          <a:bodyPr/>
          <a:lstStyle/>
          <a:p>
            <a:r>
              <a:rPr lang="en-US" dirty="0"/>
              <a:t>Defect Count Tracking</a:t>
            </a:r>
          </a:p>
        </p:txBody>
      </p:sp>
      <p:sp>
        <p:nvSpPr>
          <p:cNvPr id="3089" name="Title 8">
            <a:extLst>
              <a:ext uri="{FF2B5EF4-FFF2-40B4-BE49-F238E27FC236}">
                <a16:creationId xmlns:a16="http://schemas.microsoft.com/office/drawing/2014/main" id="{F9DFA33E-2858-C4D9-06B7-87A94833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</p:spPr>
        <p:txBody>
          <a:bodyPr/>
          <a:lstStyle/>
          <a:p>
            <a:r>
              <a:rPr lang="en-US" dirty="0"/>
              <a:t>Tableau Dashboard</a:t>
            </a:r>
          </a:p>
        </p:txBody>
      </p:sp>
      <p:pic>
        <p:nvPicPr>
          <p:cNvPr id="307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186B9-AFBC-BBCA-FB16-253ACC064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67" r="28981" b="2"/>
          <a:stretch/>
        </p:blipFill>
        <p:spPr bwMode="auto">
          <a:xfrm>
            <a:off x="919283" y="2782888"/>
            <a:ext cx="4992567" cy="343693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12248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2B44E-D129-D3AC-FEB6-2266B719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DB91D-963A-3F70-2F93-75FBBCAE15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How I improved the application?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496C07-E262-9B69-B80A-26783DE0724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4695" y="2636399"/>
            <a:ext cx="1975104" cy="868680"/>
          </a:xfrm>
        </p:spPr>
        <p:txBody>
          <a:bodyPr/>
          <a:lstStyle/>
          <a:p>
            <a:r>
              <a:rPr lang="en-US" dirty="0"/>
              <a:t>User Feedback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7B4850-9A18-D86E-50A3-3049D506C0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01349" y="2636398"/>
            <a:ext cx="2279509" cy="868680"/>
          </a:xfrm>
        </p:spPr>
        <p:txBody>
          <a:bodyPr/>
          <a:lstStyle/>
          <a:p>
            <a:r>
              <a:rPr lang="en-US" dirty="0"/>
              <a:t>Continuous experimenting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6E6E11-364C-1247-92AF-9B8934EF09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58011" y="2625077"/>
            <a:ext cx="1975104" cy="868680"/>
          </a:xfrm>
        </p:spPr>
        <p:txBody>
          <a:bodyPr/>
          <a:lstStyle/>
          <a:p>
            <a:r>
              <a:rPr lang="en-US" dirty="0"/>
              <a:t>PowerPoint slides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D537D5-772A-918C-4809-3EC2A5DC76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692" y="3647325"/>
            <a:ext cx="2743200" cy="1148945"/>
          </a:xfrm>
        </p:spPr>
        <p:txBody>
          <a:bodyPr/>
          <a:lstStyle/>
          <a:p>
            <a:r>
              <a:rPr lang="en-US" dirty="0"/>
              <a:t>Regularly meetings with team, providing updates and receiving feedback. Tailored application to the needs of the team.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81313A-49BD-A434-A818-E74B19D6B0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4350" y="3647325"/>
            <a:ext cx="2743200" cy="1148945"/>
          </a:xfrm>
        </p:spPr>
        <p:txBody>
          <a:bodyPr/>
          <a:lstStyle/>
          <a:p>
            <a:r>
              <a:rPr lang="en-US" dirty="0"/>
              <a:t>Repeated testing with different samples and lots to test reliability of application.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4832BE-C8C4-6C6A-89D2-0FBD733764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76008" y="3636003"/>
            <a:ext cx="2743200" cy="1148945"/>
          </a:xfrm>
        </p:spPr>
        <p:txBody>
          <a:bodyPr/>
          <a:lstStyle/>
          <a:p>
            <a:r>
              <a:rPr lang="en-US" dirty="0"/>
              <a:t>Created documentation and PowerPoint slides to teach users how to operate the application.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01C1D41-38A0-A1BA-6FEE-A1F7C5CC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&amp; Improvements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9B88604-06F9-9564-6DD8-7F3E8C9B81C5}"/>
              </a:ext>
            </a:extLst>
          </p:cNvPr>
          <p:cNvSpPr txBox="1">
            <a:spLocks/>
          </p:cNvSpPr>
          <p:nvPr/>
        </p:nvSpPr>
        <p:spPr>
          <a:xfrm>
            <a:off x="9519669" y="2589747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Machine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F1945E6-B24B-8FC6-BD47-00B182A381AB}"/>
              </a:ext>
            </a:extLst>
          </p:cNvPr>
          <p:cNvSpPr txBox="1">
            <a:spLocks/>
          </p:cNvSpPr>
          <p:nvPr/>
        </p:nvSpPr>
        <p:spPr>
          <a:xfrm>
            <a:off x="9137666" y="3600673"/>
            <a:ext cx="2743200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Backend python script will be running on a virtual machine to allow access across network</a:t>
            </a:r>
          </a:p>
        </p:txBody>
      </p:sp>
      <p:pic>
        <p:nvPicPr>
          <p:cNvPr id="17" name="Graphic 16" descr="Cloud Computing with solid fill">
            <a:extLst>
              <a:ext uri="{FF2B5EF4-FFF2-40B4-BE49-F238E27FC236}">
                <a16:creationId xmlns:a16="http://schemas.microsoft.com/office/drawing/2014/main" id="{34249A39-A4C5-6D48-DF1F-A6D650E76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7573" y="134119"/>
            <a:ext cx="914400" cy="914400"/>
          </a:xfrm>
          <a:prstGeom prst="rect">
            <a:avLst/>
          </a:prstGeom>
        </p:spPr>
      </p:pic>
      <p:pic>
        <p:nvPicPr>
          <p:cNvPr id="19" name="Graphic 18" descr="Board Of Directors with solid fill">
            <a:extLst>
              <a:ext uri="{FF2B5EF4-FFF2-40B4-BE49-F238E27FC236}">
                <a16:creationId xmlns:a16="http://schemas.microsoft.com/office/drawing/2014/main" id="{25B43449-CD1F-8363-9B6D-5A84621E3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198" y="5807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Additional Projects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sz="1600" dirty="0"/>
              <a:t>TIFF Extractor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5086018"/>
            <a:ext cx="2118414" cy="531393"/>
          </a:xfrm>
        </p:spPr>
        <p:txBody>
          <a:bodyPr>
            <a:normAutofit/>
          </a:bodyPr>
          <a:lstStyle/>
          <a:p>
            <a:r>
              <a:rPr lang="en-US" sz="1400" dirty="0"/>
              <a:t>Extract specific frames from TIFF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sz="1600" dirty="0"/>
              <a:t>Panelist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5086018"/>
            <a:ext cx="2118414" cy="741663"/>
          </a:xfrm>
        </p:spPr>
        <p:txBody>
          <a:bodyPr>
            <a:normAutofit/>
          </a:bodyPr>
          <a:lstStyle/>
          <a:p>
            <a:r>
              <a:rPr lang="en-US" sz="1400" dirty="0"/>
              <a:t>Panelist for Internship sharing to SP Students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sz="1600" dirty="0"/>
              <a:t>Flask API​​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5086018"/>
            <a:ext cx="2118414" cy="531393"/>
          </a:xfrm>
        </p:spPr>
        <p:txBody>
          <a:bodyPr>
            <a:normAutofit/>
          </a:bodyPr>
          <a:lstStyle/>
          <a:p>
            <a:r>
              <a:rPr lang="en-US" sz="1400" dirty="0"/>
              <a:t>Server website for centralized use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54339" y="4572731"/>
            <a:ext cx="2569926" cy="332113"/>
          </a:xfrm>
        </p:spPr>
        <p:txBody>
          <a:bodyPr>
            <a:noAutofit/>
          </a:bodyPr>
          <a:lstStyle/>
          <a:p>
            <a:r>
              <a:rPr lang="en-US" dirty="0"/>
              <a:t>Server analytics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5086018"/>
            <a:ext cx="2118415" cy="531393"/>
          </a:xfrm>
        </p:spPr>
        <p:txBody>
          <a:bodyPr>
            <a:normAutofit/>
          </a:bodyPr>
          <a:lstStyle/>
          <a:p>
            <a:r>
              <a:rPr lang="en-US" sz="1400" dirty="0"/>
              <a:t>Tracking traffic and usage across the API​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FC51C-59EC-DFEA-7DAC-481DC6FC4ADC}"/>
              </a:ext>
            </a:extLst>
          </p:cNvPr>
          <p:cNvSpPr txBox="1"/>
          <p:nvPr/>
        </p:nvSpPr>
        <p:spPr>
          <a:xfrm>
            <a:off x="3020786" y="3262995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3" name="Picture Placeholder 32" descr="Transfer with solid fill">
            <a:extLst>
              <a:ext uri="{FF2B5EF4-FFF2-40B4-BE49-F238E27FC236}">
                <a16:creationId xmlns:a16="http://schemas.microsoft.com/office/drawing/2014/main" id="{A34DABFD-BD32-B3F3-9A53-C2863E004D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1" r="371"/>
          <a:stretch>
            <a:fillRect/>
          </a:stretch>
        </p:blipFill>
        <p:spPr/>
      </p:pic>
      <p:pic>
        <p:nvPicPr>
          <p:cNvPr id="37" name="Picture Placeholder 36" descr="Cmd Terminal with solid fill">
            <a:extLst>
              <a:ext uri="{FF2B5EF4-FFF2-40B4-BE49-F238E27FC236}">
                <a16:creationId xmlns:a16="http://schemas.microsoft.com/office/drawing/2014/main" id="{880DD840-1901-FCB2-659F-8F99A5EE0BE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71" r="371"/>
          <a:stretch>
            <a:fillRect/>
          </a:stretch>
        </p:blipFill>
        <p:spPr/>
      </p:pic>
      <p:pic>
        <p:nvPicPr>
          <p:cNvPr id="39" name="Picture Placeholder 38" descr="Server with solid fill">
            <a:extLst>
              <a:ext uri="{FF2B5EF4-FFF2-40B4-BE49-F238E27FC236}">
                <a16:creationId xmlns:a16="http://schemas.microsoft.com/office/drawing/2014/main" id="{6C32F07D-01A9-DDED-077E-63AAB77086C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71" r="371"/>
          <a:stretch>
            <a:fillRect/>
          </a:stretch>
        </p:blipFill>
        <p:spPr/>
      </p:pic>
      <p:pic>
        <p:nvPicPr>
          <p:cNvPr id="10" name="Picture Placeholder 9" descr="Radio microphone with solid fill">
            <a:extLst>
              <a:ext uri="{FF2B5EF4-FFF2-40B4-BE49-F238E27FC236}">
                <a16:creationId xmlns:a16="http://schemas.microsoft.com/office/drawing/2014/main" id="{37C1E789-32FD-E904-048E-4ADEADE3106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24" r="424"/>
          <a:stretch>
            <a:fillRect/>
          </a:stretch>
        </p:blipFill>
        <p:spPr>
          <a:xfrm>
            <a:off x="4175961" y="2804052"/>
            <a:ext cx="1487419" cy="1498417"/>
          </a:xfrm>
        </p:spPr>
      </p:pic>
    </p:spTree>
    <p:extLst>
      <p:ext uri="{BB962C8B-B14F-4D97-AF65-F5344CB8AC3E}">
        <p14:creationId xmlns:p14="http://schemas.microsoft.com/office/powerpoint/2010/main" val="212708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Project Resources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8699" y="2806964"/>
            <a:ext cx="3335497" cy="991689"/>
          </a:xfrm>
        </p:spPr>
        <p:txBody>
          <a:bodyPr>
            <a:normAutofit/>
          </a:bodyPr>
          <a:lstStyle/>
          <a:p>
            <a:r>
              <a:rPr lang="en-US" sz="3000" dirty="0"/>
              <a:t>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HTML &amp; CSS</a:t>
            </a:r>
          </a:p>
          <a:p>
            <a:r>
              <a:rPr lang="en-US" dirty="0"/>
              <a:t>Tableau</a:t>
            </a:r>
          </a:p>
          <a:p>
            <a:r>
              <a:rPr lang="en-US" dirty="0"/>
              <a:t>Visual Studios IDE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8572" y="2806964"/>
            <a:ext cx="2874856" cy="991689"/>
          </a:xfrm>
        </p:spPr>
        <p:txBody>
          <a:bodyPr>
            <a:normAutofit/>
          </a:bodyPr>
          <a:lstStyle/>
          <a:p>
            <a:r>
              <a:rPr lang="en-US" sz="3000" dirty="0"/>
              <a:t>Hardware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No Additional Hardware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460419" y="2806964"/>
            <a:ext cx="3172882" cy="991689"/>
          </a:xfrm>
        </p:spPr>
        <p:txBody>
          <a:bodyPr>
            <a:normAutofit/>
          </a:bodyPr>
          <a:lstStyle/>
          <a:p>
            <a:r>
              <a:rPr lang="en-US" sz="3000" dirty="0"/>
              <a:t>Additional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US" dirty="0"/>
              <a:t>Network Server</a:t>
            </a:r>
          </a:p>
          <a:p>
            <a:r>
              <a:rPr lang="en-US" dirty="0"/>
              <a:t>Virtual Machine</a:t>
            </a:r>
          </a:p>
          <a:p>
            <a:r>
              <a:rPr lang="en-US" dirty="0"/>
              <a:t>Generic User</a:t>
            </a:r>
            <a:endParaRPr lang="en-ZA" dirty="0"/>
          </a:p>
          <a:p>
            <a:r>
              <a:rPr lang="en-US" dirty="0"/>
              <a:t>​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032CAE6-162A-406E-ADF7-B962187D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Outcome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US" sz="1800" dirty="0"/>
              <a:t>How does Micron benefit?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389908"/>
            <a:ext cx="7286605" cy="634323"/>
          </a:xfrm>
        </p:spPr>
        <p:txBody>
          <a:bodyPr/>
          <a:lstStyle/>
          <a:p>
            <a:r>
              <a:rPr lang="en-US" dirty="0"/>
              <a:t>Project Benefits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35751" y="229300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45621" y="308532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Automate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45621" y="3957800"/>
            <a:ext cx="2383764" cy="1126085"/>
          </a:xfrm>
        </p:spPr>
        <p:txBody>
          <a:bodyPr/>
          <a:lstStyle/>
          <a:p>
            <a:r>
              <a:rPr lang="en-US" dirty="0"/>
              <a:t>Reducing man hours spent and workload of both engineers and technicians.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94247" y="229300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44640" y="308532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Save 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4119" y="3961488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Increased operational efficiency. </a:t>
            </a:r>
          </a:p>
          <a:p>
            <a:r>
              <a:rPr lang="en-ZA" dirty="0"/>
              <a:t>Lower Input + Higher Output = Higher Yield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52745" y="229300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62615" y="3085327"/>
            <a:ext cx="2383765" cy="6343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Zero Defect </a:t>
            </a:r>
          </a:p>
          <a:p>
            <a:r>
              <a:rPr lang="en-US" dirty="0"/>
              <a:t>Zero Waste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62615" y="3945356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Predict potential areas of failure. Reduce probability of defects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Two men holding up signs&#10;&#10;Description automatically generated">
            <a:extLst>
              <a:ext uri="{FF2B5EF4-FFF2-40B4-BE49-F238E27FC236}">
                <a16:creationId xmlns:a16="http://schemas.microsoft.com/office/drawing/2014/main" id="{E3A73A74-325A-A30B-9645-3499A129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8" r="21694" b="-2"/>
          <a:stretch/>
        </p:blipFill>
        <p:spPr>
          <a:xfrm>
            <a:off x="5011738" y="10"/>
            <a:ext cx="7196930" cy="6867366"/>
          </a:xfrm>
          <a:prstGeom prst="rect">
            <a:avLst/>
          </a:prstGeom>
          <a:noFill/>
        </p:spPr>
      </p:pic>
      <p:sp>
        <p:nvSpPr>
          <p:cNvPr id="116" name="Title 2">
            <a:extLst>
              <a:ext uri="{FF2B5EF4-FFF2-40B4-BE49-F238E27FC236}">
                <a16:creationId xmlns:a16="http://schemas.microsoft.com/office/drawing/2014/main" id="{B3B1BED3-DBE3-016D-AD43-7E61B33E1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9"/>
            <a:ext cx="6007099" cy="4784742"/>
          </a:xfrm>
        </p:spPr>
        <p:txBody>
          <a:bodyPr/>
          <a:lstStyle/>
          <a:p>
            <a:r>
              <a:rPr lang="en-US" dirty="0"/>
              <a:t>Project Impacts</a:t>
            </a:r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705996"/>
            <a:ext cx="4771030" cy="3651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/>
              <a:t>further RDA analysis</a:t>
            </a:r>
          </a:p>
        </p:txBody>
      </p:sp>
      <p:sp>
        <p:nvSpPr>
          <p:cNvPr id="120" name="Text Placeholder 5">
            <a:extLst>
              <a:ext uri="{FF2B5EF4-FFF2-40B4-BE49-F238E27FC236}">
                <a16:creationId xmlns:a16="http://schemas.microsoft.com/office/drawing/2014/main" id="{C192E88B-B896-B67E-6CDA-15E5F008F8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Expedite evaluation process</a:t>
            </a:r>
          </a:p>
        </p:txBody>
      </p:sp>
      <p:sp>
        <p:nvSpPr>
          <p:cNvPr id="128" name="Date Placeholder 9">
            <a:extLst>
              <a:ext uri="{FF2B5EF4-FFF2-40B4-BE49-F238E27FC236}">
                <a16:creationId xmlns:a16="http://schemas.microsoft.com/office/drawing/2014/main" id="{B39667AF-28DB-D324-23A4-D1779BE6D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8/06/20XX</a:t>
            </a:r>
          </a:p>
        </p:txBody>
      </p:sp>
      <p:sp>
        <p:nvSpPr>
          <p:cNvPr id="130" name="Footer Placeholder 10">
            <a:extLst>
              <a:ext uri="{FF2B5EF4-FFF2-40B4-BE49-F238E27FC236}">
                <a16:creationId xmlns:a16="http://schemas.microsoft.com/office/drawing/2014/main" id="{93DB528F-C7E0-EBC7-AC4C-C7E60D29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1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6146546" cy="365760"/>
          </a:xfrm>
        </p:spPr>
        <p:txBody>
          <a:bodyPr/>
          <a:lstStyle/>
          <a:p>
            <a:r>
              <a:rPr lang="en-US" dirty="0"/>
              <a:t>Company Improvements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</p:nvPr>
        </p:nvGraphicFramePr>
        <p:xfrm>
          <a:off x="629156" y="1238249"/>
          <a:ext cx="8716012" cy="510438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52372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174779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74645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2825496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before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After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  <a:latin typeface="+mj-lt"/>
                        </a:rPr>
                        <a:t>Saved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cap="all" spc="400" baseline="0" dirty="0">
                          <a:solidFill>
                            <a:schemeClr val="bg1"/>
                          </a:solidFill>
                          <a:latin typeface="+mj-lt"/>
                        </a:rPr>
                        <a:t>Remarks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Underfill Analysis (Die Bleeding)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3mins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-85%​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Automated + Specific+ Upscaled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3776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Underfill Analysis (Strip Bleeding)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20mins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5mins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Upscaled​ +Specific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Strip Defect Mapping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Strip Level​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Full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Automated for all lots​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Defect Tracking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Strip Level​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Full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-​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Tracking over Time​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Defect Viewing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10-15mins​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Immediate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Direct Viewing​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15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Emailing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​5mins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​Immediate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​-100%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Automated Updates​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File Conversion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Single File</a:t>
                      </a:r>
                    </a:p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All</a:t>
                      </a:r>
                    </a:p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Immediate​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​Automated Conversion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Server Webpage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-66.66%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3-5 clicks to 1 click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Data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Unprotected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Protected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Encrypt data and secure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TIFF Extractor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5mins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Immediate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 + Quick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Time Saved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New + Full automation of file conversion, defect tracking and mapping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20mins/strip saved for file conversion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​32mins/lot saved for underfill analysis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Automated updates weekly</a:t>
                      </a:r>
                    </a:p>
                    <a:p>
                      <a:pPr marL="171450" indent="-171450" algn="l" rtl="0" fontAlgn="base">
                        <a:buFont typeface="Arial" panose="020B0604020202020204" pitchFamily="34" charset="0"/>
                        <a:buChar char="•"/>
                      </a:pP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 fontAlgn="base"/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16873" y="-28063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6146546" cy="365760"/>
          </a:xfrm>
        </p:spPr>
        <p:txBody>
          <a:bodyPr/>
          <a:lstStyle/>
          <a:p>
            <a:r>
              <a:rPr lang="en-US" dirty="0"/>
              <a:t>Company Improvements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16873" y="-28063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EE90E-2A95-2359-C7AB-D5979FFA5E1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1E750-E00C-2F96-FE78-AB34B2D88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675" b="53379"/>
          <a:stretch/>
        </p:blipFill>
        <p:spPr>
          <a:xfrm>
            <a:off x="495986" y="1163461"/>
            <a:ext cx="7720522" cy="24209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59F932-0F7E-C849-1F2E-8ECD5F352B71}"/>
                  </a:ext>
                </a:extLst>
              </p14:cNvPr>
              <p14:cNvContentPartPr/>
              <p14:nvPr/>
            </p14:nvContentPartPr>
            <p14:xfrm>
              <a:off x="5294232" y="2358864"/>
              <a:ext cx="461160" cy="9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59F932-0F7E-C849-1F2E-8ECD5F352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0232" y="2250864"/>
                <a:ext cx="568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B73A5F-74F7-6A84-B0C9-F0FB0F961362}"/>
                  </a:ext>
                </a:extLst>
              </p14:cNvPr>
              <p14:cNvContentPartPr/>
              <p14:nvPr/>
            </p14:nvContentPartPr>
            <p14:xfrm>
              <a:off x="6299712" y="2285784"/>
              <a:ext cx="968760" cy="64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B73A5F-74F7-6A84-B0C9-F0FB0F9613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5692" y="2177784"/>
                <a:ext cx="10764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AF934D-2606-18C9-626A-F32187BEA7D5}"/>
                  </a:ext>
                </a:extLst>
              </p14:cNvPr>
              <p14:cNvContentPartPr/>
              <p14:nvPr/>
            </p14:nvContentPartPr>
            <p14:xfrm>
              <a:off x="7516152" y="2357784"/>
              <a:ext cx="668160" cy="29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AF934D-2606-18C9-626A-F32187BEA7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2152" y="2251101"/>
                <a:ext cx="775800" cy="24217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99903F0-D304-C3B9-BB0C-8AD58AC5D5EB}"/>
              </a:ext>
            </a:extLst>
          </p:cNvPr>
          <p:cNvSpPr txBox="1"/>
          <p:nvPr/>
        </p:nvSpPr>
        <p:spPr>
          <a:xfrm>
            <a:off x="8782668" y="2107120"/>
            <a:ext cx="4384692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Over 50 Man Hours Saved Daily!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Over 2248 Man Hours saved since 17 July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Over 621 Views on Dashboard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Over 2900 Files Converted (725 Man Hours)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~ 30 Engineers and Technicians Users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~ 100 Engineers and Technicians Impacted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/>
              <a:t>Future Implementation </a:t>
            </a:r>
            <a:r>
              <a:rPr lang="en-US" dirty="0"/>
              <a:t>to other machines (x 1-2)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Possible Implementation to other backend sites (8 Sites)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384F6-D762-6BF8-EACC-A6D2823AF4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986" y="3666210"/>
            <a:ext cx="4795831" cy="2420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907EB-77D4-4B23-6B5B-D3F7AA3AADB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944" b="12766"/>
          <a:stretch/>
        </p:blipFill>
        <p:spPr>
          <a:xfrm>
            <a:off x="5755392" y="3676780"/>
            <a:ext cx="840670" cy="39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0E5C4D-F553-A91E-79E5-AA9DA215D8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9668" y="3676780"/>
            <a:ext cx="7905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788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DEMO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1A302B-4CFA-8B93-70A3-DF2DBFCAC193}"/>
              </a:ext>
            </a:extLst>
          </p:cNvPr>
          <p:cNvGrpSpPr/>
          <p:nvPr/>
        </p:nvGrpSpPr>
        <p:grpSpPr>
          <a:xfrm>
            <a:off x="4755292" y="2357390"/>
            <a:ext cx="2681415" cy="473762"/>
            <a:chOff x="8615719" y="2934630"/>
            <a:chExt cx="2681415" cy="473762"/>
          </a:xfrm>
        </p:grpSpPr>
        <p:pic>
          <p:nvPicPr>
            <p:cNvPr id="2068" name="Picture 20" descr="VS Code icon">
              <a:extLst>
                <a:ext uri="{FF2B5EF4-FFF2-40B4-BE49-F238E27FC236}">
                  <a16:creationId xmlns:a16="http://schemas.microsoft.com/office/drawing/2014/main" id="{76992E43-0224-962D-4476-D5EE640E9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719" y="2934630"/>
              <a:ext cx="473762" cy="47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0DFD76-B22E-0786-F9BF-53990F5232A6}"/>
                </a:ext>
              </a:extLst>
            </p:cNvPr>
            <p:cNvSpPr txBox="1"/>
            <p:nvPr/>
          </p:nvSpPr>
          <p:spPr>
            <a:xfrm>
              <a:off x="9158148" y="2980214"/>
              <a:ext cx="2138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scadia Mono"/>
                </a:rPr>
                <a:t>Visual Studio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E7C0A19-2130-BA65-CEBE-7886092E1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r="31554"/>
          <a:stretch/>
        </p:blipFill>
        <p:spPr>
          <a:xfrm>
            <a:off x="2813873" y="0"/>
            <a:ext cx="9378127" cy="6858000"/>
          </a:xfrm>
          <a:prstGeom prst="rect">
            <a:avLst/>
          </a:prstGeo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2258"/>
            <a:ext cx="6007099" cy="4784742"/>
          </a:xfrm>
        </p:spPr>
        <p:txBody>
          <a:bodyPr/>
          <a:lstStyle/>
          <a:p>
            <a:r>
              <a:rPr lang="en-US" noProof="0" dirty="0"/>
              <a:t>Outcome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Webpage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All links and materials related to my projects are on server webpage for easier viewing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Virtual machine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codes and programs are running seamlessly on a virtual machine, reducing need for human intervention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Flask API​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server transactions are running on HTTPS and SSL for secure communications and encryption.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8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9" y="45170"/>
            <a:ext cx="9385300" cy="985791"/>
          </a:xfrm>
        </p:spPr>
        <p:txBody>
          <a:bodyPr/>
          <a:lstStyle/>
          <a:p>
            <a:r>
              <a:rPr lang="en-US" dirty="0"/>
              <a:t>Project DEMO</a:t>
            </a:r>
          </a:p>
        </p:txBody>
      </p:sp>
      <p:pic>
        <p:nvPicPr>
          <p:cNvPr id="2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87169059-A3C4-B130-B91B-1BFAD6F069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253" end="670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3920" y="1030961"/>
            <a:ext cx="9457425" cy="53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87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CE0AE8-7FFA-9D8D-B2F7-F57DB6DB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2530" y="1211881"/>
            <a:ext cx="7196138" cy="4443614"/>
          </a:xfrm>
          <a:prstGeom prst="rect">
            <a:avLst/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Date Placeholder 2">
            <a:extLst>
              <a:ext uri="{FF2B5EF4-FFF2-40B4-BE49-F238E27FC236}">
                <a16:creationId xmlns:a16="http://schemas.microsoft.com/office/drawing/2014/main" id="{90804B65-864B-4F67-72A1-714A0E4A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8/06/20XX</a:t>
            </a:r>
          </a:p>
        </p:txBody>
      </p:sp>
      <p:sp>
        <p:nvSpPr>
          <p:cNvPr id="1035" name="Footer Placeholder 3">
            <a:extLst>
              <a:ext uri="{FF2B5EF4-FFF2-40B4-BE49-F238E27FC236}">
                <a16:creationId xmlns:a16="http://schemas.microsoft.com/office/drawing/2014/main" id="{035829BC-888D-9E63-98A0-370A43183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357C2-613C-CADD-BD32-A0635556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042" name="Title 5">
            <a:extLst>
              <a:ext uri="{FF2B5EF4-FFF2-40B4-BE49-F238E27FC236}">
                <a16:creationId xmlns:a16="http://schemas.microsoft.com/office/drawing/2014/main" id="{B2343CE4-DC5A-2460-7316-7EC26A5B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File Conversion </a:t>
            </a:r>
            <a:br>
              <a:rPr lang="en-US" dirty="0"/>
            </a:br>
            <a:r>
              <a:rPr lang="en-US" dirty="0"/>
              <a:t>with Data 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DC79E-FFF7-9F93-4B97-B2ABDDBC42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How to convert a text file into a proper dataset ? How to visualize the data for RDA?</a:t>
            </a:r>
          </a:p>
        </p:txBody>
      </p:sp>
    </p:spTree>
    <p:extLst>
      <p:ext uri="{BB962C8B-B14F-4D97-AF65-F5344CB8AC3E}">
        <p14:creationId xmlns:p14="http://schemas.microsoft.com/office/powerpoint/2010/main" val="2152739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n-ea"/>
                <a:cs typeface="+mn-cs"/>
              </a:rPr>
              <a:t>RDA 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459570" cy="365125"/>
          </a:xfrm>
        </p:spPr>
        <p:txBody>
          <a:bodyPr>
            <a:normAutofit/>
          </a:bodyPr>
          <a:lstStyle/>
          <a:p>
            <a:r>
              <a:rPr lang="en-US" dirty="0"/>
              <a:t>NO Analysis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Impractical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No Tracking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Engineers are relying on text files and images to conduct data analysis on strip level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Data is limited to strip level with hundreds of lines of text. Analysis is a pain to do and takes over 20 mins for a single strip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has no representation or visualization to be tracked. Defect count is impossible to analyze against trends and location.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397426" cy="365125"/>
          </a:xfrm>
        </p:spPr>
        <p:txBody>
          <a:bodyPr>
            <a:normAutofit/>
          </a:bodyPr>
          <a:lstStyle/>
          <a:p>
            <a:r>
              <a:rPr lang="en-US" dirty="0"/>
              <a:t>Limited sharing</a:t>
            </a:r>
            <a:endParaRPr lang="en-US" sz="600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Data and images only available to Metro Team, Stakeholders are unable to verify data and defects personally.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9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A3DB1-3BF5-FF59-A27C-86D4519E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ECC9-0A08-0CC2-6CA5-CAA43CF6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24A0C-F18E-F1C4-659B-E352B533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68" name="Title 67">
            <a:extLst>
              <a:ext uri="{FF2B5EF4-FFF2-40B4-BE49-F238E27FC236}">
                <a16:creationId xmlns:a16="http://schemas.microsoft.com/office/drawing/2014/main" id="{EA00D31C-FCFB-48BE-30B0-0E5AD903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716" y="308462"/>
            <a:ext cx="5184648" cy="466344"/>
          </a:xfrm>
        </p:spPr>
        <p:txBody>
          <a:bodyPr/>
          <a:lstStyle/>
          <a:p>
            <a:r>
              <a:rPr lang="en-US" dirty="0"/>
              <a:t>Current Inspection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317962-2853-48E4-A877-9701ACAA7D51}"/>
              </a:ext>
            </a:extLst>
          </p:cNvPr>
          <p:cNvSpPr/>
          <p:nvPr/>
        </p:nvSpPr>
        <p:spPr>
          <a:xfrm>
            <a:off x="484632" y="3746749"/>
            <a:ext cx="1724714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94BA7-7C5C-A70C-A662-B67CCE5A700A}"/>
              </a:ext>
            </a:extLst>
          </p:cNvPr>
          <p:cNvSpPr/>
          <p:nvPr/>
        </p:nvSpPr>
        <p:spPr>
          <a:xfrm>
            <a:off x="484631" y="3381624"/>
            <a:ext cx="2618913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1-5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CB45EA-E3B9-67EA-1908-1820FCAE9C39}"/>
              </a:ext>
            </a:extLst>
          </p:cNvPr>
          <p:cNvSpPr/>
          <p:nvPr/>
        </p:nvSpPr>
        <p:spPr>
          <a:xfrm>
            <a:off x="484630" y="3016499"/>
            <a:ext cx="3577703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100 - 120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B70A0-AEE8-5A80-8E73-B2E16E674ACA}"/>
              </a:ext>
            </a:extLst>
          </p:cNvPr>
          <p:cNvSpPr/>
          <p:nvPr/>
        </p:nvSpPr>
        <p:spPr>
          <a:xfrm>
            <a:off x="484629" y="2651374"/>
            <a:ext cx="4651902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1000 – 1200 ++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B013D-313B-9400-7C8C-8EAA5573FB59}"/>
              </a:ext>
            </a:extLst>
          </p:cNvPr>
          <p:cNvSpPr/>
          <p:nvPr/>
        </p:nvSpPr>
        <p:spPr>
          <a:xfrm>
            <a:off x="484628" y="2286249"/>
            <a:ext cx="574385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5000 – 6000++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C98607-9568-A012-879E-A1A11D7DF88C}"/>
              </a:ext>
            </a:extLst>
          </p:cNvPr>
          <p:cNvSpPr/>
          <p:nvPr/>
        </p:nvSpPr>
        <p:spPr>
          <a:xfrm>
            <a:off x="484628" y="1921124"/>
            <a:ext cx="696897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30000 – 36000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12B0BC-4669-EE53-0754-92714A5973C6}"/>
              </a:ext>
            </a:extLst>
          </p:cNvPr>
          <p:cNvSpPr/>
          <p:nvPr/>
        </p:nvSpPr>
        <p:spPr>
          <a:xfrm>
            <a:off x="484627" y="1555999"/>
            <a:ext cx="8380525" cy="365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150000 -180000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C3A8CF-FF46-6E13-A7E7-2127D65F344B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209346" y="3929312"/>
            <a:ext cx="2664554" cy="1427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3866F3-9D79-FB7A-FF98-A991A0C1323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103544" y="3564187"/>
            <a:ext cx="3036161" cy="546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AAC06F-B66B-8FD8-6747-6DFFD5C9B88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062333" y="3199059"/>
            <a:ext cx="2836414" cy="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28162EE-1002-7F6A-AF23-81EF8225378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36531" y="2833933"/>
            <a:ext cx="2835676" cy="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A1DF0E-208A-979A-FB07-11B5FC74C37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228483" y="2468812"/>
            <a:ext cx="2353671" cy="18012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EB50FF-C87D-5929-2D1F-C9DE54998652}"/>
              </a:ext>
            </a:extLst>
          </p:cNvPr>
          <p:cNvCxnSpPr>
            <a:cxnSpLocks/>
          </p:cNvCxnSpPr>
          <p:nvPr/>
        </p:nvCxnSpPr>
        <p:spPr>
          <a:xfrm>
            <a:off x="7257208" y="2103682"/>
            <a:ext cx="239796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CB4D44-07A4-4620-13D4-BE4092A1BA4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865152" y="1738562"/>
            <a:ext cx="1564464" cy="7505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914957-5BB6-69BA-F7E0-A7861BA3BBF1}"/>
              </a:ext>
            </a:extLst>
          </p:cNvPr>
          <p:cNvSpPr txBox="1"/>
          <p:nvPr/>
        </p:nvSpPr>
        <p:spPr>
          <a:xfrm>
            <a:off x="4873900" y="3745324"/>
            <a:ext cx="7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4AB00-E2A9-2008-E64A-2863085CB3A5}"/>
              </a:ext>
            </a:extLst>
          </p:cNvPr>
          <p:cNvSpPr txBox="1"/>
          <p:nvPr/>
        </p:nvSpPr>
        <p:spPr>
          <a:xfrm>
            <a:off x="6889134" y="2999591"/>
            <a:ext cx="83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AC9CDE-E4E3-A2D8-4418-83712ACDFB84}"/>
              </a:ext>
            </a:extLst>
          </p:cNvPr>
          <p:cNvSpPr txBox="1"/>
          <p:nvPr/>
        </p:nvSpPr>
        <p:spPr>
          <a:xfrm>
            <a:off x="7963332" y="2656687"/>
            <a:ext cx="75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4501B2-9574-0859-EC25-28265BCB047D}"/>
              </a:ext>
            </a:extLst>
          </p:cNvPr>
          <p:cNvSpPr txBox="1"/>
          <p:nvPr/>
        </p:nvSpPr>
        <p:spPr>
          <a:xfrm>
            <a:off x="9655175" y="1916917"/>
            <a:ext cx="10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BCB09E-3DDC-9EE1-4063-E67F9FA8BC09}"/>
              </a:ext>
            </a:extLst>
          </p:cNvPr>
          <p:cNvSpPr txBox="1"/>
          <p:nvPr/>
        </p:nvSpPr>
        <p:spPr>
          <a:xfrm>
            <a:off x="8582154" y="2299072"/>
            <a:ext cx="10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013D25-7379-53E2-1015-42AC8D51BA86}"/>
              </a:ext>
            </a:extLst>
          </p:cNvPr>
          <p:cNvSpPr txBox="1"/>
          <p:nvPr/>
        </p:nvSpPr>
        <p:spPr>
          <a:xfrm>
            <a:off x="6136008" y="3375992"/>
            <a:ext cx="10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F456E1-63A7-D1E1-124B-D813CCDBD574}"/>
              </a:ext>
            </a:extLst>
          </p:cNvPr>
          <p:cNvSpPr txBox="1"/>
          <p:nvPr/>
        </p:nvSpPr>
        <p:spPr>
          <a:xfrm>
            <a:off x="10518304" y="1561401"/>
            <a:ext cx="76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Date</a:t>
            </a:r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5B47AAC2-9203-601C-E5FD-5FE4B4C4829E}"/>
              </a:ext>
            </a:extLst>
          </p:cNvPr>
          <p:cNvSpPr/>
          <p:nvPr/>
        </p:nvSpPr>
        <p:spPr>
          <a:xfrm>
            <a:off x="7521463" y="2993984"/>
            <a:ext cx="237145" cy="1168834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28EAC0D-E74D-6E53-6523-DB3A8910F0F6}"/>
              </a:ext>
            </a:extLst>
          </p:cNvPr>
          <p:cNvSpPr/>
          <p:nvPr/>
        </p:nvSpPr>
        <p:spPr>
          <a:xfrm rot="5400000">
            <a:off x="10018938" y="1219903"/>
            <a:ext cx="369331" cy="324290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01D7A74-8412-20F9-62CC-A5F200455272}"/>
              </a:ext>
            </a:extLst>
          </p:cNvPr>
          <p:cNvSpPr/>
          <p:nvPr/>
        </p:nvSpPr>
        <p:spPr>
          <a:xfrm rot="5400000">
            <a:off x="10551554" y="1389046"/>
            <a:ext cx="369331" cy="217767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072524C-DA1B-5960-582F-EF249EE4553B}"/>
              </a:ext>
            </a:extLst>
          </p:cNvPr>
          <p:cNvSpPr/>
          <p:nvPr/>
        </p:nvSpPr>
        <p:spPr>
          <a:xfrm rot="5400000">
            <a:off x="10999323" y="1474333"/>
            <a:ext cx="369331" cy="128213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3A8EF84-2727-2BFD-5FED-5ACD57CF0663}"/>
              </a:ext>
            </a:extLst>
          </p:cNvPr>
          <p:cNvSpPr/>
          <p:nvPr/>
        </p:nvSpPr>
        <p:spPr>
          <a:xfrm rot="5400000">
            <a:off x="11319855" y="1417465"/>
            <a:ext cx="369331" cy="64106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C94FF2F-333C-6363-D73B-44F8D622E3C0}"/>
              </a:ext>
            </a:extLst>
          </p:cNvPr>
          <p:cNvSpPr/>
          <p:nvPr/>
        </p:nvSpPr>
        <p:spPr>
          <a:xfrm rot="5400000">
            <a:off x="9713964" y="1300144"/>
            <a:ext cx="369331" cy="38528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4A301F0-B08F-AA6F-042D-03CB0BAC547B}"/>
              </a:ext>
            </a:extLst>
          </p:cNvPr>
          <p:cNvSpPr/>
          <p:nvPr/>
        </p:nvSpPr>
        <p:spPr>
          <a:xfrm rot="5400000">
            <a:off x="9349711" y="1292915"/>
            <a:ext cx="369331" cy="458135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02639-CAFE-6229-583A-F7A52E4A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1D0C8-A9CF-5FA0-1CEF-6A5E21C82B6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8139" y="3248799"/>
            <a:ext cx="2383764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File Conversion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12506D-7A82-CE1D-7E61-A45B6092F5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2902" y="3745950"/>
            <a:ext cx="2383764" cy="1126085"/>
          </a:xfrm>
        </p:spPr>
        <p:txBody>
          <a:bodyPr/>
          <a:lstStyle/>
          <a:p>
            <a:r>
              <a:rPr lang="en-US" dirty="0"/>
              <a:t>Create a program to convert unreadable text files to readable csv files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2E5AE4-E24B-E92A-2103-584F679FD4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1400" y="3749638"/>
            <a:ext cx="2383764" cy="1126085"/>
          </a:xfrm>
        </p:spPr>
        <p:txBody>
          <a:bodyPr/>
          <a:lstStyle/>
          <a:p>
            <a:r>
              <a:rPr lang="en-US" dirty="0"/>
              <a:t>Map out defect locations on the strip using an index dimensions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3C95B4-0948-4935-3850-D58BABA38F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896" y="3733506"/>
            <a:ext cx="2383765" cy="1126085"/>
          </a:xfrm>
        </p:spPr>
        <p:txBody>
          <a:bodyPr/>
          <a:lstStyle/>
          <a:p>
            <a:r>
              <a:rPr lang="en-US" dirty="0"/>
              <a:t>Present findings and data in appropriate graphs and visualizations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CE61E0-9761-CC7D-EFD8-FD5A311444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90863" y="3733506"/>
            <a:ext cx="2383765" cy="1126085"/>
          </a:xfrm>
        </p:spPr>
        <p:txBody>
          <a:bodyPr/>
          <a:lstStyle/>
          <a:p>
            <a:r>
              <a:rPr lang="en-US" dirty="0"/>
              <a:t>Update stakeholders and engineers of findings using automated emailing service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CCACC1-3DF6-0FF1-47AA-8E5E8325E54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17158" y="3154391"/>
            <a:ext cx="2502719" cy="54921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Defect Mapping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BB0134-1E6B-53B3-378B-7C87ECF1A8D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35133" y="3248799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FC7EEA-8EF7-E8A1-3856-21E77BCFF8C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86100" y="3248799"/>
            <a:ext cx="2383765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Automated Updates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8C93926-EA2A-52E2-983D-02E41FA6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43" y="935932"/>
            <a:ext cx="7286605" cy="634323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Project Scope </a:t>
            </a:r>
          </a:p>
        </p:txBody>
      </p:sp>
      <p:pic>
        <p:nvPicPr>
          <p:cNvPr id="23" name="Picture Placeholder 22" descr="Bar graph with upward trend with solid fill">
            <a:extLst>
              <a:ext uri="{FF2B5EF4-FFF2-40B4-BE49-F238E27FC236}">
                <a16:creationId xmlns:a16="http://schemas.microsoft.com/office/drawing/2014/main" id="{B694EF34-1F31-70AE-E1B2-C8EBFA690A75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" r="131"/>
          <a:stretch>
            <a:fillRect/>
          </a:stretch>
        </p:blipFill>
        <p:spPr>
          <a:xfrm>
            <a:off x="7325263" y="2456480"/>
            <a:ext cx="603504" cy="603504"/>
          </a:xfrm>
        </p:spPr>
      </p:pic>
      <p:pic>
        <p:nvPicPr>
          <p:cNvPr id="31" name="Picture Placeholder 30" descr="Open envelope with solid fill">
            <a:extLst>
              <a:ext uri="{FF2B5EF4-FFF2-40B4-BE49-F238E27FC236}">
                <a16:creationId xmlns:a16="http://schemas.microsoft.com/office/drawing/2014/main" id="{367CE963-1016-C245-F4F6-43251CB9CF7A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1" r="131"/>
          <a:stretch>
            <a:fillRect/>
          </a:stretch>
        </p:blipFill>
        <p:spPr>
          <a:xfrm>
            <a:off x="10176230" y="2456480"/>
            <a:ext cx="603504" cy="603504"/>
          </a:xfrm>
        </p:spPr>
      </p:pic>
      <p:pic>
        <p:nvPicPr>
          <p:cNvPr id="35" name="Graphic 34" descr="List with solid fill">
            <a:extLst>
              <a:ext uri="{FF2B5EF4-FFF2-40B4-BE49-F238E27FC236}">
                <a16:creationId xmlns:a16="http://schemas.microsoft.com/office/drawing/2014/main" id="{78E4511D-1E9B-78F6-2CDC-EE90BB611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8209" y="1031156"/>
            <a:ext cx="443874" cy="443874"/>
          </a:xfrm>
          <a:prstGeom prst="rect">
            <a:avLst/>
          </a:prstGeom>
        </p:spPr>
      </p:pic>
      <p:pic>
        <p:nvPicPr>
          <p:cNvPr id="17" name="Picture Placeholder 16" descr="Open folder with solid fill">
            <a:extLst>
              <a:ext uri="{FF2B5EF4-FFF2-40B4-BE49-F238E27FC236}">
                <a16:creationId xmlns:a16="http://schemas.microsoft.com/office/drawing/2014/main" id="{EAA4DB73-1C36-E873-AF41-7025BF7B498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1" r="131"/>
          <a:stretch>
            <a:fillRect/>
          </a:stretch>
        </p:blipFill>
        <p:spPr>
          <a:xfrm>
            <a:off x="1608267" y="2456480"/>
            <a:ext cx="603504" cy="603504"/>
          </a:xfrm>
        </p:spPr>
      </p:pic>
      <p:pic>
        <p:nvPicPr>
          <p:cNvPr id="24" name="Picture Placeholder 23" descr="Table with solid fill">
            <a:extLst>
              <a:ext uri="{FF2B5EF4-FFF2-40B4-BE49-F238E27FC236}">
                <a16:creationId xmlns:a16="http://schemas.microsoft.com/office/drawing/2014/main" id="{2CECCA94-2FDB-135B-4DC9-B7007979779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31" r="131"/>
          <a:stretch>
            <a:fillRect/>
          </a:stretch>
        </p:blipFill>
        <p:spPr>
          <a:xfrm>
            <a:off x="4377987" y="2456480"/>
            <a:ext cx="603504" cy="603504"/>
          </a:xfrm>
        </p:spPr>
      </p:pic>
    </p:spTree>
    <p:extLst>
      <p:ext uri="{BB962C8B-B14F-4D97-AF65-F5344CB8AC3E}">
        <p14:creationId xmlns:p14="http://schemas.microsoft.com/office/powerpoint/2010/main" val="251038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File Convertor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Graphics &amp; Visuals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956810" cy="1517776"/>
          </a:xfrm>
        </p:spPr>
        <p:txBody>
          <a:bodyPr>
            <a:normAutofit/>
          </a:bodyPr>
          <a:lstStyle/>
          <a:p>
            <a:r>
              <a:rPr lang="en-US" b="1" dirty="0"/>
              <a:t>Python</a:t>
            </a:r>
            <a:r>
              <a:rPr lang="en-US" dirty="0"/>
              <a:t> is a versatile programming language, has wide range of libraries for data analytics. </a:t>
            </a:r>
            <a:r>
              <a:rPr lang="en-US" b="1" dirty="0"/>
              <a:t>Python</a:t>
            </a:r>
            <a:r>
              <a:rPr lang="en-US" dirty="0"/>
              <a:t> handle the </a:t>
            </a:r>
            <a:r>
              <a:rPr lang="en-US" u="sng" dirty="0"/>
              <a:t>events and automation.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3108024" cy="1475319"/>
          </a:xfrm>
        </p:spPr>
        <p:txBody>
          <a:bodyPr/>
          <a:lstStyle/>
          <a:p>
            <a:r>
              <a:rPr lang="en-US" b="1" dirty="0"/>
              <a:t>Tableau</a:t>
            </a:r>
            <a:r>
              <a:rPr lang="en-US" dirty="0"/>
              <a:t> is a visual analytics platform with server integration to drive data-driven solutions. </a:t>
            </a:r>
            <a:r>
              <a:rPr lang="en-US" b="1" dirty="0"/>
              <a:t>Tableau</a:t>
            </a:r>
            <a:r>
              <a:rPr lang="en-US" dirty="0"/>
              <a:t> will be used to </a:t>
            </a:r>
            <a:r>
              <a:rPr lang="en-US" u="sng" dirty="0"/>
              <a:t>visualize data and run queries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Image viewing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>
            <a:normAutofit/>
          </a:bodyPr>
          <a:lstStyle/>
          <a:p>
            <a:r>
              <a:rPr lang="en-US" b="1" dirty="0"/>
              <a:t>Python </a:t>
            </a:r>
            <a:r>
              <a:rPr lang="en-US" dirty="0"/>
              <a:t>offers many web framework API for web integration and server-side computation. </a:t>
            </a:r>
            <a:r>
              <a:rPr lang="en-US" b="1" dirty="0"/>
              <a:t>Python</a:t>
            </a:r>
            <a:r>
              <a:rPr lang="en-US" dirty="0"/>
              <a:t> will handle the </a:t>
            </a:r>
            <a:r>
              <a:rPr lang="en-US" u="sng" dirty="0"/>
              <a:t> backend operation on server.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66" name="Picture 18" descr="python™">
            <a:extLst>
              <a:ext uri="{FF2B5EF4-FFF2-40B4-BE49-F238E27FC236}">
                <a16:creationId xmlns:a16="http://schemas.microsoft.com/office/drawing/2014/main" id="{C38CC1DF-E8E1-4C9A-7B19-98E0323D4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54" y="655723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30" descr="SMTP logo mark">
            <a:extLst>
              <a:ext uri="{FF2B5EF4-FFF2-40B4-BE49-F238E27FC236}">
                <a16:creationId xmlns:a16="http://schemas.microsoft.com/office/drawing/2014/main" id="{057FE28D-AFCD-46F6-577E-AA2D129396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95938" y="2919413"/>
            <a:ext cx="100012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0C497-A789-0E68-6F7A-145F1D2B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7" y="2768600"/>
            <a:ext cx="3453342" cy="1129164"/>
          </a:xfrm>
        </p:spPr>
        <p:txBody>
          <a:bodyPr>
            <a:normAutofit fontScale="90000"/>
          </a:bodyPr>
          <a:lstStyle/>
          <a:p>
            <a:r>
              <a:rPr lang="en-US" dirty="0"/>
              <a:t>ATI Data file convertor +Dashboard</a:t>
            </a:r>
          </a:p>
        </p:txBody>
      </p:sp>
      <p:pic>
        <p:nvPicPr>
          <p:cNvPr id="4" name="Picture 18" descr="python™">
            <a:extLst>
              <a:ext uri="{FF2B5EF4-FFF2-40B4-BE49-F238E27FC236}">
                <a16:creationId xmlns:a16="http://schemas.microsoft.com/office/drawing/2014/main" id="{1A7445F3-0437-3DC1-2855-53796E7A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12" y="2827203"/>
            <a:ext cx="2336940" cy="6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52FF8-9E97-15F1-9E17-40DA16A2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431" y="0"/>
            <a:ext cx="1915608" cy="1915608"/>
          </a:xfrm>
          <a:prstGeom prst="rect">
            <a:avLst/>
          </a:prstGeom>
        </p:spPr>
      </p:pic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83BD63AF-1451-5A6A-3DCE-6D4B90F09DEF}"/>
              </a:ext>
            </a:extLst>
          </p:cNvPr>
          <p:cNvSpPr txBox="1">
            <a:spLocks/>
          </p:cNvSpPr>
          <p:nvPr/>
        </p:nvSpPr>
        <p:spPr>
          <a:xfrm>
            <a:off x="8531144" y="3519321"/>
            <a:ext cx="285908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Webpage &amp; Server</a:t>
            </a:r>
          </a:p>
        </p:txBody>
      </p:sp>
      <p:sp>
        <p:nvSpPr>
          <p:cNvPr id="12" name="Text Placeholder 39">
            <a:extLst>
              <a:ext uri="{FF2B5EF4-FFF2-40B4-BE49-F238E27FC236}">
                <a16:creationId xmlns:a16="http://schemas.microsoft.com/office/drawing/2014/main" id="{517E2BBC-3FCC-CCA5-E879-F40CF364F49C}"/>
              </a:ext>
            </a:extLst>
          </p:cNvPr>
          <p:cNvSpPr txBox="1">
            <a:spLocks/>
          </p:cNvSpPr>
          <p:nvPr/>
        </p:nvSpPr>
        <p:spPr>
          <a:xfrm>
            <a:off x="8531145" y="3832003"/>
            <a:ext cx="2859089" cy="1526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HTML &amp; CSS </a:t>
            </a:r>
            <a:r>
              <a:rPr lang="en-US" dirty="0"/>
              <a:t> is used for many webpages and application for frontend application. </a:t>
            </a:r>
            <a:r>
              <a:rPr lang="en-US" b="1" dirty="0"/>
              <a:t>HTML &amp; CSS </a:t>
            </a:r>
            <a:r>
              <a:rPr lang="en-US" dirty="0"/>
              <a:t>will handle </a:t>
            </a:r>
            <a:r>
              <a:rPr lang="en-US" u="sng" dirty="0"/>
              <a:t>frontend with JavaScript</a:t>
            </a:r>
          </a:p>
        </p:txBody>
      </p:sp>
      <p:sp>
        <p:nvSpPr>
          <p:cNvPr id="13" name="AutoShape 30" descr="SMTP logo mark">
            <a:extLst>
              <a:ext uri="{FF2B5EF4-FFF2-40B4-BE49-F238E27FC236}">
                <a16:creationId xmlns:a16="http://schemas.microsoft.com/office/drawing/2014/main" id="{1BA48D65-076F-0BB8-55F8-78C708C302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59773" y="2906095"/>
            <a:ext cx="100012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Html ">
            <a:extLst>
              <a:ext uri="{FF2B5EF4-FFF2-40B4-BE49-F238E27FC236}">
                <a16:creationId xmlns:a16="http://schemas.microsoft.com/office/drawing/2014/main" id="{53B26BF3-0F06-E335-5F9B-0BAAE152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431" y="2933794"/>
            <a:ext cx="485975" cy="4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ext ">
            <a:extLst>
              <a:ext uri="{FF2B5EF4-FFF2-40B4-BE49-F238E27FC236}">
                <a16:creationId xmlns:a16="http://schemas.microsoft.com/office/drawing/2014/main" id="{154C1623-790F-0D60-BED5-23ABD970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010" y="2941848"/>
            <a:ext cx="485975" cy="4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613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FADE79-E135-E7B3-2852-E99C3F77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D4177-28D3-3C4A-DAF1-758E987593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93E7-7DFF-01EA-E94D-5C6075CCA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36921-264F-2D7F-F8C2-1B23162E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58D472-B18F-7484-7773-E485AF4396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6F1BD1-90BD-7E5D-7487-BB6CEB321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Read each line, store in a library and checks its line for a certain string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7A05EF-5392-57F9-E024-01D75D9F4A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C57A42-D223-1C0C-2FDF-6E0D15B8E5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 line is selected, split into individual strings and striped.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78F5C1-1DDF-5D2A-D3F2-62A27ACBD8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The final string would be the desired data for this dataset.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2CC68A-C4B9-EE2D-6121-42910972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steps</a:t>
            </a:r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0BFFB67-4EB2-AF58-CC80-677AF6559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0" r="15696" b="7308"/>
          <a:stretch/>
        </p:blipFill>
        <p:spPr bwMode="auto">
          <a:xfrm>
            <a:off x="195267" y="1422859"/>
            <a:ext cx="5244480" cy="3675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24CDC6-5729-590D-D56F-BBC0855A08E1}"/>
                  </a:ext>
                </a:extLst>
              </p14:cNvPr>
              <p14:cNvContentPartPr/>
              <p14:nvPr/>
            </p14:nvContentPartPr>
            <p14:xfrm>
              <a:off x="275054" y="3850955"/>
              <a:ext cx="2840040" cy="90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24CDC6-5729-590D-D56F-BBC0855A08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054" y="3742955"/>
                <a:ext cx="2947680" cy="3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35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Microsoft Office PowerPoint</Application>
  <PresentationFormat>Widescreen</PresentationFormat>
  <Paragraphs>237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Aptos Display</vt:lpstr>
      <vt:lpstr>Arial</vt:lpstr>
      <vt:lpstr>Bierstadt</vt:lpstr>
      <vt:lpstr>Cascadia Mono</vt:lpstr>
      <vt:lpstr>Courier New</vt:lpstr>
      <vt:lpstr>Posterama</vt:lpstr>
      <vt:lpstr>Posterama Bold</vt:lpstr>
      <vt:lpstr>Wingdings</vt:lpstr>
      <vt:lpstr>Office Theme</vt:lpstr>
      <vt:lpstr>Office Theme</vt:lpstr>
      <vt:lpstr>PowerPoint Presentation</vt:lpstr>
      <vt:lpstr>Project DEMO</vt:lpstr>
      <vt:lpstr>Project DEMO</vt:lpstr>
      <vt:lpstr>File Conversion  with Data Analytics</vt:lpstr>
      <vt:lpstr>RDA Problem</vt:lpstr>
      <vt:lpstr>Current Inspection </vt:lpstr>
      <vt:lpstr>Project Scope </vt:lpstr>
      <vt:lpstr>ATI Data file convertor +Dashboard</vt:lpstr>
      <vt:lpstr>Python steps</vt:lpstr>
      <vt:lpstr>PowerPoint Presentation</vt:lpstr>
      <vt:lpstr>Tableau Dashboard</vt:lpstr>
      <vt:lpstr>Testing &amp; Improvements</vt:lpstr>
      <vt:lpstr>Additional Projects</vt:lpstr>
      <vt:lpstr>Project Resources</vt:lpstr>
      <vt:lpstr>Project Outcome</vt:lpstr>
      <vt:lpstr>Project Benefits</vt:lpstr>
      <vt:lpstr>Project Impacts</vt:lpstr>
      <vt:lpstr>Company Improvements</vt:lpstr>
      <vt:lpstr>Company Improvements</vt:lpstr>
      <vt:lpstr>Outcome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Firas Hilman Bin Harizan [ Intern ]</dc:creator>
  <cp:lastModifiedBy>Firas Hilman Bin Harizan [ Intern ]</cp:lastModifiedBy>
  <cp:revision>1</cp:revision>
  <dcterms:created xsi:type="dcterms:W3CDTF">2024-08-06T02:59:21Z</dcterms:created>
  <dcterms:modified xsi:type="dcterms:W3CDTF">2024-08-06T03:00:20Z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874100-6000-43b6-a204-2d77792600b9_Enabled">
    <vt:lpwstr>true</vt:lpwstr>
  </property>
  <property fmtid="{D5CDD505-2E9C-101B-9397-08002B2CF9AE}" pid="3" name="MSIP_Label_37874100-6000-43b6-a204-2d77792600b9_SetDate">
    <vt:lpwstr>2024-08-06T03:00:12Z</vt:lpwstr>
  </property>
  <property fmtid="{D5CDD505-2E9C-101B-9397-08002B2CF9AE}" pid="4" name="MSIP_Label_37874100-6000-43b6-a204-2d77792600b9_Method">
    <vt:lpwstr>Standard</vt:lpwstr>
  </property>
  <property fmtid="{D5CDD505-2E9C-101B-9397-08002B2CF9AE}" pid="5" name="MSIP_Label_37874100-6000-43b6-a204-2d77792600b9_Name">
    <vt:lpwstr>Confidential</vt:lpwstr>
  </property>
  <property fmtid="{D5CDD505-2E9C-101B-9397-08002B2CF9AE}" pid="6" name="MSIP_Label_37874100-6000-43b6-a204-2d77792600b9_SiteId">
    <vt:lpwstr>f38a5ecd-2813-4862-b11b-ac1d563c806f</vt:lpwstr>
  </property>
  <property fmtid="{D5CDD505-2E9C-101B-9397-08002B2CF9AE}" pid="7" name="MSIP_Label_37874100-6000-43b6-a204-2d77792600b9_ActionId">
    <vt:lpwstr>d59879d5-0c4e-4618-b594-342aa787d705</vt:lpwstr>
  </property>
  <property fmtid="{D5CDD505-2E9C-101B-9397-08002B2CF9AE}" pid="8" name="MSIP_Label_37874100-6000-43b6-a204-2d77792600b9_ContentBits">
    <vt:lpwstr>3</vt:lpwstr>
  </property>
  <property fmtid="{D5CDD505-2E9C-101B-9397-08002B2CF9AE}" pid="9" name="ClassificationContentMarkingFooterLocations">
    <vt:lpwstr>Office Theme:10\Office Theme:10</vt:lpwstr>
  </property>
  <property fmtid="{D5CDD505-2E9C-101B-9397-08002B2CF9AE}" pid="10" name="ClassificationContentMarkingFooterText">
    <vt:lpwstr>Micron Confidential</vt:lpwstr>
  </property>
  <property fmtid="{D5CDD505-2E9C-101B-9397-08002B2CF9AE}" pid="11" name="ClassificationContentMarkingHeaderLocations">
    <vt:lpwstr>Office Theme:9\Office Theme:9</vt:lpwstr>
  </property>
  <property fmtid="{D5CDD505-2E9C-101B-9397-08002B2CF9AE}" pid="12" name="ClassificationContentMarkingHeaderText">
    <vt:lpwstr>Micron Confidential</vt:lpwstr>
  </property>
</Properties>
</file>